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letter"/>
  <p:notesSz cx="7010400" cy="11490325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0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190" y="90"/>
      </p:cViewPr>
      <p:guideLst>
        <p:guide orient="horz" pos="2220"/>
        <p:guide pos="30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42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71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t" anchorCtr="0" compatLnSpc="1">
            <a:prstTxWarp prst="textNoShape">
              <a:avLst/>
            </a:prstTxWarp>
          </a:bodyPr>
          <a:lstStyle>
            <a:lvl1pPr algn="r"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defTabSz="105251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955338"/>
            <a:ext cx="3038475" cy="5730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5238" tIns="52619" rIns="105238" bIns="52619" numCol="1" anchor="b" anchorCtr="0" compatLnSpc="1">
            <a:prstTxWarp prst="textNoShape">
              <a:avLst/>
            </a:prstTxWarp>
          </a:bodyPr>
          <a:lstStyle>
            <a:lvl1pPr algn="r" defTabSz="1052513">
              <a:defRPr sz="1400" smtClean="0"/>
            </a:lvl1pPr>
          </a:lstStyle>
          <a:p>
            <a:pPr>
              <a:defRPr/>
            </a:pPr>
            <a:fld id="{51D57BDE-7BC2-40AA-B97D-2C463F792DC2}" type="slidenum">
              <a:rPr lang="es-ES_tradnl" altLang="es-MX"/>
              <a:pPr>
                <a:defRPr/>
              </a:pPr>
              <a:t>‹Nº›</a:t>
            </a:fld>
            <a:endParaRPr lang="es-ES_tradnl" altLang="es-MX"/>
          </a:p>
        </p:txBody>
      </p:sp>
    </p:spTree>
    <p:extLst>
      <p:ext uri="{BB962C8B-B14F-4D97-AF65-F5344CB8AC3E}">
        <p14:creationId xmlns:p14="http://schemas.microsoft.com/office/powerpoint/2010/main" val="81777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03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06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18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408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4559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59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02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22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5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360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1486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1588"/>
            <a:ext cx="9144000" cy="670242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8210550" y="6681788"/>
            <a:ext cx="9271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s-ES_tradnl" altLang="es-MX" sz="900" b="1" dirty="0" smtClean="0"/>
              <a:t>SIS-2016</a:t>
            </a:r>
          </a:p>
          <a:p>
            <a:pPr algn="r" eaLnBrk="1" hangingPunct="1">
              <a:spcBef>
                <a:spcPct val="50000"/>
              </a:spcBef>
              <a:defRPr/>
            </a:pPr>
            <a:endParaRPr lang="es-ES_tradnl" altLang="es-MX" sz="800" b="1" dirty="0" smtClean="0"/>
          </a:p>
        </p:txBody>
      </p:sp>
      <p:sp>
        <p:nvSpPr>
          <p:cNvPr id="1028" name="Text Box 32"/>
          <p:cNvSpPr txBox="1">
            <a:spLocks noChangeArrowheads="1"/>
          </p:cNvSpPr>
          <p:nvPr userDrawn="1"/>
        </p:nvSpPr>
        <p:spPr bwMode="auto">
          <a:xfrm>
            <a:off x="1162050" y="28575"/>
            <a:ext cx="5572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000" b="1" smtClean="0"/>
              <a:t>ESTRATEGIA DE EXTENSIÓN DE COBERTURA</a:t>
            </a:r>
          </a:p>
          <a:p>
            <a:pPr algn="ctr">
              <a:defRPr/>
            </a:pPr>
            <a:r>
              <a:rPr lang="es-ES_tradnl" sz="1000" b="1" smtClean="0"/>
              <a:t>Embarazo, Parto y Puerperio</a:t>
            </a:r>
          </a:p>
        </p:txBody>
      </p:sp>
      <p:sp>
        <p:nvSpPr>
          <p:cNvPr id="1029" name="Text Box 33"/>
          <p:cNvSpPr txBox="1">
            <a:spLocks noChangeArrowheads="1"/>
          </p:cNvSpPr>
          <p:nvPr userDrawn="1"/>
        </p:nvSpPr>
        <p:spPr bwMode="auto">
          <a:xfrm>
            <a:off x="6610350" y="47625"/>
            <a:ext cx="253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_tradnl" sz="1200" b="1" smtClean="0"/>
              <a:t>CALENDARIO DE CONTROL</a:t>
            </a:r>
          </a:p>
          <a:p>
            <a:pPr algn="ctr">
              <a:defRPr/>
            </a:pPr>
            <a:r>
              <a:rPr lang="es-ES_tradnl" sz="1200" b="1" smtClean="0"/>
              <a:t>SIS-SS-E1</a:t>
            </a:r>
            <a:endParaRPr lang="es-ES" sz="1200" b="1" smtClean="0"/>
          </a:p>
        </p:txBody>
      </p:sp>
      <p:pic>
        <p:nvPicPr>
          <p:cNvPr id="1030" name="1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8" y="4762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01"/>
          <p:cNvSpPr txBox="1">
            <a:spLocks noChangeArrowheads="1"/>
          </p:cNvSpPr>
          <p:nvPr/>
        </p:nvSpPr>
        <p:spPr bwMode="auto">
          <a:xfrm>
            <a:off x="603250" y="4783138"/>
            <a:ext cx="7397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5000"/>
              </a:lnSpc>
              <a:spcBef>
                <a:spcPct val="20000"/>
              </a:spcBef>
            </a:pPr>
            <a:r>
              <a:rPr lang="es-ES_tradnl" altLang="es-MX" sz="800"/>
              <a:t>ATENCIÓN DEL PARTO</a:t>
            </a:r>
          </a:p>
        </p:txBody>
      </p:sp>
      <p:sp>
        <p:nvSpPr>
          <p:cNvPr id="3075" name="Text Box 253"/>
          <p:cNvSpPr txBox="1">
            <a:spLocks noChangeArrowheads="1"/>
          </p:cNvSpPr>
          <p:nvPr/>
        </p:nvSpPr>
        <p:spPr bwMode="auto">
          <a:xfrm>
            <a:off x="1270000" y="4684713"/>
            <a:ext cx="1989138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ATENDIDO POR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COMPLICACIONES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PRODUCTO NACIDO VIVO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PESO DEL PRODUCTO</a:t>
            </a:r>
          </a:p>
        </p:txBody>
      </p:sp>
      <p:sp>
        <p:nvSpPr>
          <p:cNvPr id="3076" name="Text Box 275"/>
          <p:cNvSpPr txBox="1">
            <a:spLocks noChangeArrowheads="1"/>
          </p:cNvSpPr>
          <p:nvPr/>
        </p:nvSpPr>
        <p:spPr bwMode="auto">
          <a:xfrm>
            <a:off x="603250" y="5761038"/>
            <a:ext cx="2652713" cy="72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SANGRADO ABUNDANTE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DOLOR PÉLVICO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FIEBRE (38 GRADOS O MÁS)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LOQUIOS ANORMALES (DESECHOS ANORMALES)</a:t>
            </a:r>
          </a:p>
        </p:txBody>
      </p:sp>
      <p:sp>
        <p:nvSpPr>
          <p:cNvPr id="3077" name="Text Box 235"/>
          <p:cNvSpPr txBox="1">
            <a:spLocks noChangeArrowheads="1"/>
          </p:cNvSpPr>
          <p:nvPr/>
        </p:nvSpPr>
        <p:spPr bwMode="auto">
          <a:xfrm>
            <a:off x="669925" y="3113088"/>
            <a:ext cx="2578100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MES DE EMBARAZO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ALTURA DEL FONDO UTERINO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APLICACIÓN DE TOXOIDE TETÁNICO DIFTÉRICO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MINISTRACIÓN DE HIERRO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HINCHAZÓN DE PIERNAS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VÓMITO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SANGRADO TRANSVAGINAL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MOVIMIENTO FETAL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SEÑORA REFERIDA POR ALTO RIESGO</a:t>
            </a:r>
          </a:p>
        </p:txBody>
      </p:sp>
      <p:sp>
        <p:nvSpPr>
          <p:cNvPr id="3078" name="Line 16"/>
          <p:cNvSpPr>
            <a:spLocks noChangeShapeType="1"/>
          </p:cNvSpPr>
          <p:nvPr/>
        </p:nvSpPr>
        <p:spPr bwMode="auto">
          <a:xfrm flipH="1">
            <a:off x="0" y="558800"/>
            <a:ext cx="9144000" cy="0"/>
          </a:xfrm>
          <a:prstGeom prst="line">
            <a:avLst/>
          </a:prstGeom>
          <a:noFill/>
          <a:ln w="253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25"/>
          <p:cNvSpPr>
            <a:spLocks noChangeShapeType="1"/>
          </p:cNvSpPr>
          <p:nvPr/>
        </p:nvSpPr>
        <p:spPr bwMode="auto">
          <a:xfrm>
            <a:off x="0" y="46672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0" y="47053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Rectangle 74"/>
          <p:cNvSpPr>
            <a:spLocks noChangeArrowheads="1"/>
          </p:cNvSpPr>
          <p:nvPr/>
        </p:nvSpPr>
        <p:spPr bwMode="auto">
          <a:xfrm>
            <a:off x="-28575" y="667226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ANVERSO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117475" y="433388"/>
            <a:ext cx="58928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1524000" algn="l"/>
                <a:tab pos="1905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_tradnl" altLang="es-MX" sz="900" b="1"/>
          </a:p>
          <a:p>
            <a:r>
              <a:rPr lang="es-ES_tradnl" altLang="es-MX" sz="900"/>
              <a:t>NOMBRE DE LA SEÑORA:  _________________________________ EDAD: _______</a:t>
            </a:r>
          </a:p>
          <a:p>
            <a:r>
              <a:rPr lang="es-ES_tradnl" altLang="es-MX" sz="900"/>
              <a:t>COMUNIDAD: __________________________________________________________</a:t>
            </a:r>
          </a:p>
          <a:p>
            <a:r>
              <a:rPr lang="es-ES_tradnl" altLang="es-MX" sz="900"/>
              <a:t>VIVE EN ESTA COMUNIDAD:  SI/NO  _______________________________________</a:t>
            </a:r>
          </a:p>
          <a:p>
            <a:endParaRPr lang="es-ES_tradnl" altLang="es-MX" sz="600"/>
          </a:p>
          <a:p>
            <a:r>
              <a:rPr lang="es-ES_tradnl" altLang="es-MX" sz="900"/>
              <a:t>DOMICILIO:  ___________________________________________________________</a:t>
            </a:r>
          </a:p>
        </p:txBody>
      </p:sp>
      <p:sp>
        <p:nvSpPr>
          <p:cNvPr id="3083" name="Line 90"/>
          <p:cNvSpPr>
            <a:spLocks noChangeShapeType="1"/>
          </p:cNvSpPr>
          <p:nvPr/>
        </p:nvSpPr>
        <p:spPr bwMode="auto">
          <a:xfrm>
            <a:off x="0" y="14954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Text Box 91"/>
          <p:cNvSpPr txBox="1">
            <a:spLocks noChangeArrowheads="1"/>
          </p:cNvSpPr>
          <p:nvPr/>
        </p:nvSpPr>
        <p:spPr bwMode="auto">
          <a:xfrm>
            <a:off x="4699000" y="576263"/>
            <a:ext cx="2393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s-ES_tradnl" altLang="es-MX" sz="900"/>
              <a:t>EMBARAZOS ANTERIORES: ________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HIJOS NACIDOS VIVOS:  ___________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USO PREVIO DE ANTICONCEPTIVOS:   </a:t>
            </a:r>
          </a:p>
          <a:p>
            <a:pPr>
              <a:spcBef>
                <a:spcPct val="25000"/>
              </a:spcBef>
            </a:pPr>
            <a:r>
              <a:rPr lang="es-ES_tradnl" altLang="es-MX" sz="900"/>
              <a:t>SI |__|  __________________    NO |__|     </a:t>
            </a:r>
            <a:endParaRPr lang="es-ES_tradnl" altLang="es-MX"/>
          </a:p>
        </p:txBody>
      </p:sp>
      <p:sp>
        <p:nvSpPr>
          <p:cNvPr id="3085" name="Line 97"/>
          <p:cNvSpPr>
            <a:spLocks noChangeShapeType="1"/>
          </p:cNvSpPr>
          <p:nvPr/>
        </p:nvSpPr>
        <p:spPr bwMode="auto">
          <a:xfrm>
            <a:off x="0" y="15811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00"/>
          <p:cNvSpPr>
            <a:spLocks noChangeShapeType="1"/>
          </p:cNvSpPr>
          <p:nvPr/>
        </p:nvSpPr>
        <p:spPr bwMode="auto">
          <a:xfrm>
            <a:off x="0" y="2114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Line 101"/>
          <p:cNvSpPr>
            <a:spLocks noChangeShapeType="1"/>
          </p:cNvSpPr>
          <p:nvPr/>
        </p:nvSpPr>
        <p:spPr bwMode="auto">
          <a:xfrm>
            <a:off x="1228725" y="1590675"/>
            <a:ext cx="0" cy="522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8" name="Line 104"/>
          <p:cNvSpPr>
            <a:spLocks noChangeShapeType="1"/>
          </p:cNvSpPr>
          <p:nvPr/>
        </p:nvSpPr>
        <p:spPr bwMode="auto">
          <a:xfrm>
            <a:off x="1228725" y="1752600"/>
            <a:ext cx="791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05"/>
          <p:cNvSpPr>
            <a:spLocks noChangeShapeType="1"/>
          </p:cNvSpPr>
          <p:nvPr/>
        </p:nvSpPr>
        <p:spPr bwMode="auto">
          <a:xfrm>
            <a:off x="1228725" y="1933575"/>
            <a:ext cx="791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Text Box 106"/>
          <p:cNvSpPr txBox="1">
            <a:spLocks noChangeArrowheads="1"/>
          </p:cNvSpPr>
          <p:nvPr/>
        </p:nvSpPr>
        <p:spPr bwMode="auto">
          <a:xfrm>
            <a:off x="1298575" y="1589088"/>
            <a:ext cx="43338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5000"/>
              </a:spcBef>
            </a:pPr>
            <a:r>
              <a:rPr lang="es-ES_tradnl" altLang="es-MX" sz="800"/>
              <a:t>AÑO:</a:t>
            </a:r>
          </a:p>
          <a:p>
            <a:pPr>
              <a:spcBef>
                <a:spcPct val="45000"/>
              </a:spcBef>
            </a:pPr>
            <a:r>
              <a:rPr lang="es-ES_tradnl" altLang="es-MX" sz="800"/>
              <a:t>MES:</a:t>
            </a:r>
          </a:p>
          <a:p>
            <a:pPr>
              <a:spcBef>
                <a:spcPct val="45000"/>
              </a:spcBef>
            </a:pPr>
            <a:r>
              <a:rPr lang="es-ES_tradnl" altLang="es-MX" sz="800"/>
              <a:t>DÍA:</a:t>
            </a:r>
          </a:p>
        </p:txBody>
      </p:sp>
      <p:sp>
        <p:nvSpPr>
          <p:cNvPr id="3091" name="Line 130"/>
          <p:cNvSpPr>
            <a:spLocks noChangeShapeType="1"/>
          </p:cNvSpPr>
          <p:nvPr/>
        </p:nvSpPr>
        <p:spPr bwMode="auto">
          <a:xfrm>
            <a:off x="0" y="21907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31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32"/>
          <p:cNvSpPr>
            <a:spLocks noChangeShapeType="1"/>
          </p:cNvSpPr>
          <p:nvPr/>
        </p:nvSpPr>
        <p:spPr bwMode="auto">
          <a:xfrm>
            <a:off x="0" y="25336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133"/>
          <p:cNvSpPr>
            <a:spLocks noChangeShapeType="1"/>
          </p:cNvSpPr>
          <p:nvPr/>
        </p:nvSpPr>
        <p:spPr bwMode="auto">
          <a:xfrm>
            <a:off x="0" y="27051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134"/>
          <p:cNvSpPr>
            <a:spLocks noChangeShapeType="1"/>
          </p:cNvSpPr>
          <p:nvPr/>
        </p:nvSpPr>
        <p:spPr bwMode="auto">
          <a:xfrm>
            <a:off x="0" y="28765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135"/>
          <p:cNvSpPr>
            <a:spLocks noChangeShapeType="1"/>
          </p:cNvSpPr>
          <p:nvPr/>
        </p:nvSpPr>
        <p:spPr bwMode="auto">
          <a:xfrm>
            <a:off x="0" y="305752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Text Box 140"/>
          <p:cNvSpPr txBox="1">
            <a:spLocks noChangeArrowheads="1"/>
          </p:cNvSpPr>
          <p:nvPr/>
        </p:nvSpPr>
        <p:spPr bwMode="auto">
          <a:xfrm>
            <a:off x="-6350" y="2179638"/>
            <a:ext cx="26384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CONTROL EN DOMICILIO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PESO 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PRESIÓN ARTERIAL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MEDICAMENTOS ENTREGADOS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ALIMENTACIÓN COMPLEMENTARIA</a:t>
            </a:r>
          </a:p>
        </p:txBody>
      </p:sp>
      <p:sp>
        <p:nvSpPr>
          <p:cNvPr id="3098" name="Text Box 151"/>
          <p:cNvSpPr txBox="1">
            <a:spLocks noChangeArrowheads="1"/>
          </p:cNvSpPr>
          <p:nvPr/>
        </p:nvSpPr>
        <p:spPr bwMode="auto">
          <a:xfrm>
            <a:off x="19050" y="3103563"/>
            <a:ext cx="7159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s-ES_tradnl" altLang="es-MX" sz="900" b="1"/>
              <a:t>III.</a:t>
            </a:r>
            <a:r>
              <a:rPr lang="es-ES_tradnl" altLang="es-MX" sz="900"/>
              <a:t>	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E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M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B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A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R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A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Z</a:t>
            </a:r>
          </a:p>
          <a:p>
            <a:pPr algn="ctr">
              <a:spcBef>
                <a:spcPct val="25000"/>
              </a:spcBef>
            </a:pPr>
            <a:r>
              <a:rPr lang="es-ES_tradnl" altLang="es-MX" sz="900"/>
              <a:t>O</a:t>
            </a:r>
            <a:endParaRPr lang="es-ES_tradnl" altLang="es-MX"/>
          </a:p>
        </p:txBody>
      </p:sp>
      <p:sp>
        <p:nvSpPr>
          <p:cNvPr id="3099" name="Line 152"/>
          <p:cNvSpPr>
            <a:spLocks noChangeShapeType="1"/>
          </p:cNvSpPr>
          <p:nvPr/>
        </p:nvSpPr>
        <p:spPr bwMode="auto">
          <a:xfrm>
            <a:off x="665163" y="3124200"/>
            <a:ext cx="0" cy="1539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Text Box 175"/>
          <p:cNvSpPr txBox="1">
            <a:spLocks noChangeArrowheads="1"/>
          </p:cNvSpPr>
          <p:nvPr/>
        </p:nvSpPr>
        <p:spPr bwMode="auto">
          <a:xfrm>
            <a:off x="-57150" y="4719638"/>
            <a:ext cx="81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IV.</a:t>
            </a:r>
            <a:r>
              <a:rPr lang="es-ES_tradnl" altLang="es-MX" sz="900"/>
              <a:t>	</a:t>
            </a:r>
          </a:p>
          <a:p>
            <a:pPr algn="ctr"/>
            <a:endParaRPr lang="es-ES_tradnl" altLang="es-MX" sz="600"/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PARTO </a:t>
            </a:r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O </a:t>
            </a:r>
          </a:p>
          <a:p>
            <a:pPr algn="ctr">
              <a:lnSpc>
                <a:spcPct val="115000"/>
              </a:lnSpc>
            </a:pPr>
            <a:r>
              <a:rPr lang="es-ES_tradnl" altLang="es-MX" sz="900"/>
              <a:t>ABORTO</a:t>
            </a:r>
          </a:p>
        </p:txBody>
      </p:sp>
      <p:sp>
        <p:nvSpPr>
          <p:cNvPr id="3101" name="Line 26"/>
          <p:cNvSpPr>
            <a:spLocks noChangeShapeType="1"/>
          </p:cNvSpPr>
          <p:nvPr/>
        </p:nvSpPr>
        <p:spPr bwMode="auto">
          <a:xfrm>
            <a:off x="1271588" y="4876800"/>
            <a:ext cx="7881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72"/>
          <p:cNvSpPr>
            <a:spLocks noChangeShapeType="1"/>
          </p:cNvSpPr>
          <p:nvPr/>
        </p:nvSpPr>
        <p:spPr bwMode="auto">
          <a:xfrm>
            <a:off x="1276350" y="5048250"/>
            <a:ext cx="7867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Line 194"/>
          <p:cNvSpPr>
            <a:spLocks noChangeShapeType="1"/>
          </p:cNvSpPr>
          <p:nvPr/>
        </p:nvSpPr>
        <p:spPr bwMode="auto">
          <a:xfrm>
            <a:off x="1276350" y="5219700"/>
            <a:ext cx="7881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4" name="Text Box 195"/>
          <p:cNvSpPr txBox="1">
            <a:spLocks noChangeArrowheads="1"/>
          </p:cNvSpPr>
          <p:nvPr/>
        </p:nvSpPr>
        <p:spPr bwMode="auto">
          <a:xfrm>
            <a:off x="-25400" y="6503988"/>
            <a:ext cx="11938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800"/>
              <a:t>MOTIVO DE LA BAJA</a:t>
            </a:r>
          </a:p>
        </p:txBody>
      </p:sp>
      <p:sp>
        <p:nvSpPr>
          <p:cNvPr id="3105" name="Line 196"/>
          <p:cNvSpPr>
            <a:spLocks noChangeShapeType="1"/>
          </p:cNvSpPr>
          <p:nvPr/>
        </p:nvSpPr>
        <p:spPr bwMode="auto">
          <a:xfrm>
            <a:off x="657225" y="539115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198"/>
          <p:cNvSpPr>
            <a:spLocks noChangeShapeType="1"/>
          </p:cNvSpPr>
          <p:nvPr/>
        </p:nvSpPr>
        <p:spPr bwMode="auto">
          <a:xfrm>
            <a:off x="676275" y="5562600"/>
            <a:ext cx="843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Line 199"/>
          <p:cNvSpPr>
            <a:spLocks noChangeShapeType="1"/>
          </p:cNvSpPr>
          <p:nvPr/>
        </p:nvSpPr>
        <p:spPr bwMode="auto">
          <a:xfrm>
            <a:off x="0" y="573405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8" name="Line 200"/>
          <p:cNvSpPr>
            <a:spLocks noChangeShapeType="1"/>
          </p:cNvSpPr>
          <p:nvPr/>
        </p:nvSpPr>
        <p:spPr bwMode="auto">
          <a:xfrm>
            <a:off x="-9525" y="5780088"/>
            <a:ext cx="9153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Text Box 209"/>
          <p:cNvSpPr txBox="1">
            <a:spLocks noChangeArrowheads="1"/>
          </p:cNvSpPr>
          <p:nvPr/>
        </p:nvSpPr>
        <p:spPr bwMode="auto">
          <a:xfrm>
            <a:off x="6861175" y="571500"/>
            <a:ext cx="2292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900" b="1"/>
              <a:t> FECHA DE</a:t>
            </a:r>
            <a:r>
              <a:rPr lang="es-ES_tradnl" altLang="es-MX" sz="900"/>
              <a:t>: 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ÚLTIMO PARTO O ABORTO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ÚLTIMA REGLA 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PROBABLE DE PARTO ____________</a:t>
            </a:r>
          </a:p>
          <a:p>
            <a:pPr algn="r">
              <a:spcBef>
                <a:spcPct val="40000"/>
              </a:spcBef>
            </a:pPr>
            <a:r>
              <a:rPr lang="es-ES_tradnl" altLang="es-MX" sz="800"/>
              <a:t>TÉRMINO DEL PUERPERIO  ____________</a:t>
            </a:r>
          </a:p>
        </p:txBody>
      </p:sp>
      <p:sp>
        <p:nvSpPr>
          <p:cNvPr id="3110" name="Rectangle 215"/>
          <p:cNvSpPr>
            <a:spLocks noChangeArrowheads="1"/>
          </p:cNvSpPr>
          <p:nvPr/>
        </p:nvSpPr>
        <p:spPr bwMode="auto">
          <a:xfrm>
            <a:off x="2525713" y="979488"/>
            <a:ext cx="11017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600"/>
              <a:t>(ESPECIFIQUE NOMBRE)</a:t>
            </a:r>
          </a:p>
        </p:txBody>
      </p:sp>
      <p:sp>
        <p:nvSpPr>
          <p:cNvPr id="3111" name="Rectangle 216"/>
          <p:cNvSpPr>
            <a:spLocks noChangeArrowheads="1"/>
          </p:cNvSpPr>
          <p:nvPr/>
        </p:nvSpPr>
        <p:spPr bwMode="auto">
          <a:xfrm>
            <a:off x="5497513" y="1235075"/>
            <a:ext cx="5746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MÉTODO</a:t>
            </a:r>
          </a:p>
        </p:txBody>
      </p:sp>
      <p:sp>
        <p:nvSpPr>
          <p:cNvPr id="3112" name="Line 23"/>
          <p:cNvSpPr>
            <a:spLocks noChangeShapeType="1"/>
          </p:cNvSpPr>
          <p:nvPr/>
        </p:nvSpPr>
        <p:spPr bwMode="auto">
          <a:xfrm>
            <a:off x="666750" y="4151313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24"/>
          <p:cNvSpPr>
            <a:spLocks noChangeShapeType="1"/>
          </p:cNvSpPr>
          <p:nvPr/>
        </p:nvSpPr>
        <p:spPr bwMode="auto">
          <a:xfrm>
            <a:off x="666750" y="4495800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137"/>
          <p:cNvSpPr>
            <a:spLocks noChangeShapeType="1"/>
          </p:cNvSpPr>
          <p:nvPr/>
        </p:nvSpPr>
        <p:spPr bwMode="auto">
          <a:xfrm>
            <a:off x="0" y="31242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154"/>
          <p:cNvSpPr>
            <a:spLocks noChangeShapeType="1"/>
          </p:cNvSpPr>
          <p:nvPr/>
        </p:nvSpPr>
        <p:spPr bwMode="auto">
          <a:xfrm>
            <a:off x="666750" y="32956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155"/>
          <p:cNvSpPr>
            <a:spLocks noChangeShapeType="1"/>
          </p:cNvSpPr>
          <p:nvPr/>
        </p:nvSpPr>
        <p:spPr bwMode="auto">
          <a:xfrm>
            <a:off x="676275" y="346710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156"/>
          <p:cNvSpPr>
            <a:spLocks noChangeShapeType="1"/>
          </p:cNvSpPr>
          <p:nvPr/>
        </p:nvSpPr>
        <p:spPr bwMode="auto">
          <a:xfrm>
            <a:off x="666750" y="37909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157"/>
          <p:cNvSpPr>
            <a:spLocks noChangeShapeType="1"/>
          </p:cNvSpPr>
          <p:nvPr/>
        </p:nvSpPr>
        <p:spPr bwMode="auto">
          <a:xfrm>
            <a:off x="676275" y="3981450"/>
            <a:ext cx="8467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177"/>
          <p:cNvSpPr>
            <a:spLocks noChangeShapeType="1"/>
          </p:cNvSpPr>
          <p:nvPr/>
        </p:nvSpPr>
        <p:spPr bwMode="auto">
          <a:xfrm>
            <a:off x="658813" y="4324350"/>
            <a:ext cx="8485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238"/>
          <p:cNvSpPr>
            <a:spLocks noChangeShapeType="1"/>
          </p:cNvSpPr>
          <p:nvPr/>
        </p:nvSpPr>
        <p:spPr bwMode="auto">
          <a:xfrm>
            <a:off x="666750" y="3638550"/>
            <a:ext cx="8477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Line 239"/>
          <p:cNvSpPr>
            <a:spLocks noChangeShapeType="1"/>
          </p:cNvSpPr>
          <p:nvPr/>
        </p:nvSpPr>
        <p:spPr bwMode="auto">
          <a:xfrm>
            <a:off x="665163" y="4706938"/>
            <a:ext cx="0" cy="1019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2" name="Line 241"/>
          <p:cNvSpPr>
            <a:spLocks noChangeShapeType="1"/>
          </p:cNvSpPr>
          <p:nvPr/>
        </p:nvSpPr>
        <p:spPr bwMode="auto">
          <a:xfrm>
            <a:off x="1270000" y="4703763"/>
            <a:ext cx="1588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23" name="Text Box 255"/>
          <p:cNvSpPr txBox="1">
            <a:spLocks noChangeArrowheads="1"/>
          </p:cNvSpPr>
          <p:nvPr/>
        </p:nvSpPr>
        <p:spPr bwMode="auto">
          <a:xfrm>
            <a:off x="622300" y="5370513"/>
            <a:ext cx="2300288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40000"/>
              </a:spcBef>
            </a:pPr>
            <a:r>
              <a:rPr lang="es-ES_tradnl" altLang="es-MX" sz="800"/>
              <a:t>ABORTO ATENDIDO POR (ANOTAR CLAVE)</a:t>
            </a:r>
          </a:p>
          <a:p>
            <a:pPr>
              <a:spcBef>
                <a:spcPct val="40000"/>
              </a:spcBef>
            </a:pPr>
            <a:r>
              <a:rPr lang="es-ES_tradnl" altLang="es-MX" sz="800"/>
              <a:t>SEÑORA REFERIDA POR ALTO RIESGO</a:t>
            </a:r>
          </a:p>
        </p:txBody>
      </p:sp>
      <p:sp>
        <p:nvSpPr>
          <p:cNvPr id="3124" name="Line 27"/>
          <p:cNvSpPr>
            <a:spLocks noChangeShapeType="1"/>
          </p:cNvSpPr>
          <p:nvPr/>
        </p:nvSpPr>
        <p:spPr bwMode="auto">
          <a:xfrm>
            <a:off x="676275" y="6115050"/>
            <a:ext cx="84486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3"/>
          <p:cNvSpPr>
            <a:spLocks noChangeShapeType="1"/>
          </p:cNvSpPr>
          <p:nvPr/>
        </p:nvSpPr>
        <p:spPr bwMode="auto">
          <a:xfrm>
            <a:off x="666750" y="5943600"/>
            <a:ext cx="84677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256"/>
          <p:cNvSpPr>
            <a:spLocks noChangeShapeType="1"/>
          </p:cNvSpPr>
          <p:nvPr/>
        </p:nvSpPr>
        <p:spPr bwMode="auto">
          <a:xfrm>
            <a:off x="666750" y="6286500"/>
            <a:ext cx="847725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257"/>
          <p:cNvSpPr>
            <a:spLocks noChangeShapeType="1"/>
          </p:cNvSpPr>
          <p:nvPr/>
        </p:nvSpPr>
        <p:spPr bwMode="auto">
          <a:xfrm>
            <a:off x="0" y="6457950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259"/>
          <p:cNvSpPr>
            <a:spLocks noChangeShapeType="1"/>
          </p:cNvSpPr>
          <p:nvPr/>
        </p:nvSpPr>
        <p:spPr bwMode="auto">
          <a:xfrm>
            <a:off x="665163" y="5783263"/>
            <a:ext cx="0" cy="676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3129" name="Rectangle 260"/>
          <p:cNvSpPr>
            <a:spLocks noChangeArrowheads="1"/>
          </p:cNvSpPr>
          <p:nvPr/>
        </p:nvSpPr>
        <p:spPr bwMode="auto">
          <a:xfrm>
            <a:off x="-38100" y="5762625"/>
            <a:ext cx="657225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900" b="1"/>
              <a:t>V.</a:t>
            </a:r>
          </a:p>
          <a:p>
            <a:pPr algn="ctr">
              <a:spcBef>
                <a:spcPct val="50000"/>
              </a:spcBef>
            </a:pPr>
            <a:r>
              <a:rPr lang="es-ES_tradnl" altLang="es-MX" sz="900"/>
              <a:t>PUER-PERIO</a:t>
            </a:r>
            <a:endParaRPr lang="es-ES" altLang="es-MX" sz="900"/>
          </a:p>
        </p:txBody>
      </p:sp>
      <p:grpSp>
        <p:nvGrpSpPr>
          <p:cNvPr id="3130" name="Group 281"/>
          <p:cNvGrpSpPr>
            <a:grpSpLocks/>
          </p:cNvGrpSpPr>
          <p:nvPr/>
        </p:nvGrpSpPr>
        <p:grpSpPr bwMode="auto">
          <a:xfrm>
            <a:off x="3190875" y="1581150"/>
            <a:ext cx="5362575" cy="539750"/>
            <a:chOff x="2004" y="1104"/>
            <a:chExt cx="3384" cy="313"/>
          </a:xfrm>
        </p:grpSpPr>
        <p:sp>
          <p:nvSpPr>
            <p:cNvPr id="3181" name="Line 109"/>
            <p:cNvSpPr>
              <a:spLocks noChangeShapeType="1"/>
            </p:cNvSpPr>
            <p:nvPr/>
          </p:nvSpPr>
          <p:spPr bwMode="auto">
            <a:xfrm>
              <a:off x="2004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2" name="Line 111"/>
            <p:cNvSpPr>
              <a:spLocks noChangeShapeType="1"/>
            </p:cNvSpPr>
            <p:nvPr/>
          </p:nvSpPr>
          <p:spPr bwMode="auto">
            <a:xfrm>
              <a:off x="2385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3" name="Line 113"/>
            <p:cNvSpPr>
              <a:spLocks noChangeShapeType="1"/>
            </p:cNvSpPr>
            <p:nvPr/>
          </p:nvSpPr>
          <p:spPr bwMode="auto">
            <a:xfrm>
              <a:off x="2760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4" name="Line 114"/>
            <p:cNvSpPr>
              <a:spLocks noChangeShapeType="1"/>
            </p:cNvSpPr>
            <p:nvPr/>
          </p:nvSpPr>
          <p:spPr bwMode="auto">
            <a:xfrm>
              <a:off x="3136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5" name="Line 117"/>
            <p:cNvSpPr>
              <a:spLocks noChangeShapeType="1"/>
            </p:cNvSpPr>
            <p:nvPr/>
          </p:nvSpPr>
          <p:spPr bwMode="auto">
            <a:xfrm>
              <a:off x="3511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6" name="Line 119"/>
            <p:cNvSpPr>
              <a:spLocks noChangeShapeType="1"/>
            </p:cNvSpPr>
            <p:nvPr/>
          </p:nvSpPr>
          <p:spPr bwMode="auto">
            <a:xfrm>
              <a:off x="3886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7" name="Line 120"/>
            <p:cNvSpPr>
              <a:spLocks noChangeShapeType="1"/>
            </p:cNvSpPr>
            <p:nvPr/>
          </p:nvSpPr>
          <p:spPr bwMode="auto">
            <a:xfrm>
              <a:off x="4262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8" name="Line 125"/>
            <p:cNvSpPr>
              <a:spLocks noChangeShapeType="1"/>
            </p:cNvSpPr>
            <p:nvPr/>
          </p:nvSpPr>
          <p:spPr bwMode="auto">
            <a:xfrm>
              <a:off x="4637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9" name="Line 126"/>
            <p:cNvSpPr>
              <a:spLocks noChangeShapeType="1"/>
            </p:cNvSpPr>
            <p:nvPr/>
          </p:nvSpPr>
          <p:spPr bwMode="auto">
            <a:xfrm>
              <a:off x="5013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90" name="Line 129"/>
            <p:cNvSpPr>
              <a:spLocks noChangeShapeType="1"/>
            </p:cNvSpPr>
            <p:nvPr/>
          </p:nvSpPr>
          <p:spPr bwMode="auto">
            <a:xfrm>
              <a:off x="5388" y="1104"/>
              <a:ext cx="0" cy="3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3131" name="Group 283"/>
          <p:cNvGrpSpPr>
            <a:grpSpLocks/>
          </p:cNvGrpSpPr>
          <p:nvPr/>
        </p:nvGrpSpPr>
        <p:grpSpPr bwMode="auto">
          <a:xfrm>
            <a:off x="3190875" y="2200275"/>
            <a:ext cx="5372100" cy="855663"/>
            <a:chOff x="2004" y="1440"/>
            <a:chExt cx="3384" cy="419"/>
          </a:xfrm>
        </p:grpSpPr>
        <p:sp>
          <p:nvSpPr>
            <p:cNvPr id="3171" name="Line 186"/>
            <p:cNvSpPr>
              <a:spLocks noChangeShapeType="1"/>
            </p:cNvSpPr>
            <p:nvPr/>
          </p:nvSpPr>
          <p:spPr bwMode="auto">
            <a:xfrm>
              <a:off x="3511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2" name="Line 187"/>
            <p:cNvSpPr>
              <a:spLocks noChangeShapeType="1"/>
            </p:cNvSpPr>
            <p:nvPr/>
          </p:nvSpPr>
          <p:spPr bwMode="auto">
            <a:xfrm>
              <a:off x="3886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3" name="Line 188"/>
            <p:cNvSpPr>
              <a:spLocks noChangeShapeType="1"/>
            </p:cNvSpPr>
            <p:nvPr/>
          </p:nvSpPr>
          <p:spPr bwMode="auto">
            <a:xfrm>
              <a:off x="4262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4" name="Line 190"/>
            <p:cNvSpPr>
              <a:spLocks noChangeShapeType="1"/>
            </p:cNvSpPr>
            <p:nvPr/>
          </p:nvSpPr>
          <p:spPr bwMode="auto">
            <a:xfrm>
              <a:off x="4637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5" name="Line 191"/>
            <p:cNvSpPr>
              <a:spLocks noChangeShapeType="1"/>
            </p:cNvSpPr>
            <p:nvPr/>
          </p:nvSpPr>
          <p:spPr bwMode="auto">
            <a:xfrm>
              <a:off x="5013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6" name="Line 193"/>
            <p:cNvSpPr>
              <a:spLocks noChangeShapeType="1"/>
            </p:cNvSpPr>
            <p:nvPr/>
          </p:nvSpPr>
          <p:spPr bwMode="auto">
            <a:xfrm>
              <a:off x="5388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7" name="Line 219"/>
            <p:cNvSpPr>
              <a:spLocks noChangeShapeType="1"/>
            </p:cNvSpPr>
            <p:nvPr/>
          </p:nvSpPr>
          <p:spPr bwMode="auto">
            <a:xfrm>
              <a:off x="2004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8" name="Line 220"/>
            <p:cNvSpPr>
              <a:spLocks noChangeShapeType="1"/>
            </p:cNvSpPr>
            <p:nvPr/>
          </p:nvSpPr>
          <p:spPr bwMode="auto">
            <a:xfrm>
              <a:off x="2385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79" name="Line 221"/>
            <p:cNvSpPr>
              <a:spLocks noChangeShapeType="1"/>
            </p:cNvSpPr>
            <p:nvPr/>
          </p:nvSpPr>
          <p:spPr bwMode="auto">
            <a:xfrm>
              <a:off x="2760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180" name="Line 222"/>
            <p:cNvSpPr>
              <a:spLocks noChangeShapeType="1"/>
            </p:cNvSpPr>
            <p:nvPr/>
          </p:nvSpPr>
          <p:spPr bwMode="auto">
            <a:xfrm>
              <a:off x="3136" y="1440"/>
              <a:ext cx="0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3132" name="Line 225"/>
          <p:cNvSpPr>
            <a:spLocks noChangeShapeType="1"/>
          </p:cNvSpPr>
          <p:nvPr/>
        </p:nvSpPr>
        <p:spPr bwMode="auto">
          <a:xfrm>
            <a:off x="5568950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3" name="Line 226"/>
          <p:cNvSpPr>
            <a:spLocks noChangeShapeType="1"/>
          </p:cNvSpPr>
          <p:nvPr/>
        </p:nvSpPr>
        <p:spPr bwMode="auto">
          <a:xfrm>
            <a:off x="6164263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4" name="Line 227"/>
          <p:cNvSpPr>
            <a:spLocks noChangeShapeType="1"/>
          </p:cNvSpPr>
          <p:nvPr/>
        </p:nvSpPr>
        <p:spPr bwMode="auto">
          <a:xfrm>
            <a:off x="6761163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5" name="Line 228"/>
          <p:cNvSpPr>
            <a:spLocks noChangeShapeType="1"/>
          </p:cNvSpPr>
          <p:nvPr/>
        </p:nvSpPr>
        <p:spPr bwMode="auto">
          <a:xfrm>
            <a:off x="7356475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6" name="Line 229"/>
          <p:cNvSpPr>
            <a:spLocks noChangeShapeType="1"/>
          </p:cNvSpPr>
          <p:nvPr/>
        </p:nvSpPr>
        <p:spPr bwMode="auto">
          <a:xfrm>
            <a:off x="7953375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7" name="Line 230"/>
          <p:cNvSpPr>
            <a:spLocks noChangeShapeType="1"/>
          </p:cNvSpPr>
          <p:nvPr/>
        </p:nvSpPr>
        <p:spPr bwMode="auto">
          <a:xfrm>
            <a:off x="854868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8" name="Line 231"/>
          <p:cNvSpPr>
            <a:spLocks noChangeShapeType="1"/>
          </p:cNvSpPr>
          <p:nvPr/>
        </p:nvSpPr>
        <p:spPr bwMode="auto">
          <a:xfrm>
            <a:off x="31956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9" name="Line 232"/>
          <p:cNvSpPr>
            <a:spLocks noChangeShapeType="1"/>
          </p:cNvSpPr>
          <p:nvPr/>
        </p:nvSpPr>
        <p:spPr bwMode="auto">
          <a:xfrm>
            <a:off x="3790950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Line 233"/>
          <p:cNvSpPr>
            <a:spLocks noChangeShapeType="1"/>
          </p:cNvSpPr>
          <p:nvPr/>
        </p:nvSpPr>
        <p:spPr bwMode="auto">
          <a:xfrm>
            <a:off x="43767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1" name="Line 234"/>
          <p:cNvSpPr>
            <a:spLocks noChangeShapeType="1"/>
          </p:cNvSpPr>
          <p:nvPr/>
        </p:nvSpPr>
        <p:spPr bwMode="auto">
          <a:xfrm>
            <a:off x="4973638" y="3124200"/>
            <a:ext cx="0" cy="1541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Line 243"/>
          <p:cNvSpPr>
            <a:spLocks noChangeShapeType="1"/>
          </p:cNvSpPr>
          <p:nvPr/>
        </p:nvSpPr>
        <p:spPr bwMode="auto">
          <a:xfrm>
            <a:off x="5573713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3" name="Line 244"/>
          <p:cNvSpPr>
            <a:spLocks noChangeShapeType="1"/>
          </p:cNvSpPr>
          <p:nvPr/>
        </p:nvSpPr>
        <p:spPr bwMode="auto">
          <a:xfrm>
            <a:off x="6169025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4" name="Line 245"/>
          <p:cNvSpPr>
            <a:spLocks noChangeShapeType="1"/>
          </p:cNvSpPr>
          <p:nvPr/>
        </p:nvSpPr>
        <p:spPr bwMode="auto">
          <a:xfrm>
            <a:off x="6765925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5" name="Line 246"/>
          <p:cNvSpPr>
            <a:spLocks noChangeShapeType="1"/>
          </p:cNvSpPr>
          <p:nvPr/>
        </p:nvSpPr>
        <p:spPr bwMode="auto">
          <a:xfrm>
            <a:off x="7361238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6" name="Line 247"/>
          <p:cNvSpPr>
            <a:spLocks noChangeShapeType="1"/>
          </p:cNvSpPr>
          <p:nvPr/>
        </p:nvSpPr>
        <p:spPr bwMode="auto">
          <a:xfrm>
            <a:off x="7958138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7" name="Line 248"/>
          <p:cNvSpPr>
            <a:spLocks noChangeShapeType="1"/>
          </p:cNvSpPr>
          <p:nvPr/>
        </p:nvSpPr>
        <p:spPr bwMode="auto">
          <a:xfrm>
            <a:off x="855345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8" name="Line 249"/>
          <p:cNvSpPr>
            <a:spLocks noChangeShapeType="1"/>
          </p:cNvSpPr>
          <p:nvPr/>
        </p:nvSpPr>
        <p:spPr bwMode="auto">
          <a:xfrm>
            <a:off x="3200400" y="4714875"/>
            <a:ext cx="0" cy="1019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9" name="Line 250"/>
          <p:cNvSpPr>
            <a:spLocks noChangeShapeType="1"/>
          </p:cNvSpPr>
          <p:nvPr/>
        </p:nvSpPr>
        <p:spPr bwMode="auto">
          <a:xfrm>
            <a:off x="3795713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0" name="Line 251"/>
          <p:cNvSpPr>
            <a:spLocks noChangeShapeType="1"/>
          </p:cNvSpPr>
          <p:nvPr/>
        </p:nvSpPr>
        <p:spPr bwMode="auto">
          <a:xfrm>
            <a:off x="438150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1" name="Line 252"/>
          <p:cNvSpPr>
            <a:spLocks noChangeShapeType="1"/>
          </p:cNvSpPr>
          <p:nvPr/>
        </p:nvSpPr>
        <p:spPr bwMode="auto">
          <a:xfrm>
            <a:off x="4978400" y="4714875"/>
            <a:ext cx="0" cy="1014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2" name="Line 262"/>
          <p:cNvSpPr>
            <a:spLocks noChangeShapeType="1"/>
          </p:cNvSpPr>
          <p:nvPr/>
        </p:nvSpPr>
        <p:spPr bwMode="auto">
          <a:xfrm>
            <a:off x="5573713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3" name="Line 263"/>
          <p:cNvSpPr>
            <a:spLocks noChangeShapeType="1"/>
          </p:cNvSpPr>
          <p:nvPr/>
        </p:nvSpPr>
        <p:spPr bwMode="auto">
          <a:xfrm>
            <a:off x="6169025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4" name="Line 264"/>
          <p:cNvSpPr>
            <a:spLocks noChangeShapeType="1"/>
          </p:cNvSpPr>
          <p:nvPr/>
        </p:nvSpPr>
        <p:spPr bwMode="auto">
          <a:xfrm>
            <a:off x="6765925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5" name="Line 265"/>
          <p:cNvSpPr>
            <a:spLocks noChangeShapeType="1"/>
          </p:cNvSpPr>
          <p:nvPr/>
        </p:nvSpPr>
        <p:spPr bwMode="auto">
          <a:xfrm>
            <a:off x="7361238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6" name="Line 266"/>
          <p:cNvSpPr>
            <a:spLocks noChangeShapeType="1"/>
          </p:cNvSpPr>
          <p:nvPr/>
        </p:nvSpPr>
        <p:spPr bwMode="auto">
          <a:xfrm>
            <a:off x="7958138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7" name="Line 267"/>
          <p:cNvSpPr>
            <a:spLocks noChangeShapeType="1"/>
          </p:cNvSpPr>
          <p:nvPr/>
        </p:nvSpPr>
        <p:spPr bwMode="auto">
          <a:xfrm>
            <a:off x="8553450" y="5772150"/>
            <a:ext cx="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8" name="Line 268"/>
          <p:cNvSpPr>
            <a:spLocks noChangeShapeType="1"/>
          </p:cNvSpPr>
          <p:nvPr/>
        </p:nvSpPr>
        <p:spPr bwMode="auto">
          <a:xfrm>
            <a:off x="32004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59" name="Line 269"/>
          <p:cNvSpPr>
            <a:spLocks noChangeShapeType="1"/>
          </p:cNvSpPr>
          <p:nvPr/>
        </p:nvSpPr>
        <p:spPr bwMode="auto">
          <a:xfrm>
            <a:off x="3795713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0" name="Line 270"/>
          <p:cNvSpPr>
            <a:spLocks noChangeShapeType="1"/>
          </p:cNvSpPr>
          <p:nvPr/>
        </p:nvSpPr>
        <p:spPr bwMode="auto">
          <a:xfrm>
            <a:off x="43815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1" name="Line 271"/>
          <p:cNvSpPr>
            <a:spLocks noChangeShapeType="1"/>
          </p:cNvSpPr>
          <p:nvPr/>
        </p:nvSpPr>
        <p:spPr bwMode="auto">
          <a:xfrm>
            <a:off x="4978400" y="5781675"/>
            <a:ext cx="0" cy="673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2" name="Line 276"/>
          <p:cNvSpPr>
            <a:spLocks noChangeShapeType="1"/>
          </p:cNvSpPr>
          <p:nvPr/>
        </p:nvSpPr>
        <p:spPr bwMode="auto">
          <a:xfrm>
            <a:off x="1285875" y="6657975"/>
            <a:ext cx="785812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63" name="Line 277"/>
          <p:cNvSpPr>
            <a:spLocks noChangeShapeType="1"/>
          </p:cNvSpPr>
          <p:nvPr/>
        </p:nvSpPr>
        <p:spPr bwMode="auto">
          <a:xfrm>
            <a:off x="0" y="6505575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grpSp>
        <p:nvGrpSpPr>
          <p:cNvPr id="3164" name="Group 296"/>
          <p:cNvGrpSpPr>
            <a:grpSpLocks/>
          </p:cNvGrpSpPr>
          <p:nvPr/>
        </p:nvGrpSpPr>
        <p:grpSpPr bwMode="auto">
          <a:xfrm>
            <a:off x="0" y="1581150"/>
            <a:ext cx="1066800" cy="427038"/>
            <a:chOff x="-12" y="1116"/>
            <a:chExt cx="672" cy="269"/>
          </a:xfrm>
        </p:grpSpPr>
        <p:sp>
          <p:nvSpPr>
            <p:cNvPr id="3169" name="Text Box 291"/>
            <p:cNvSpPr txBox="1">
              <a:spLocks noChangeArrowheads="1"/>
            </p:cNvSpPr>
            <p:nvPr/>
          </p:nvSpPr>
          <p:spPr bwMode="auto">
            <a:xfrm>
              <a:off x="48" y="1155"/>
              <a:ext cx="612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s-ES_tradnl" altLang="es-MX" sz="900"/>
                <a:t>      FECHA DE</a:t>
              </a:r>
            </a:p>
            <a:p>
              <a:pPr algn="ctr"/>
              <a:r>
                <a:rPr lang="es-ES_tradnl" altLang="es-MX" sz="900"/>
                <a:t>     CONTROL</a:t>
              </a:r>
              <a:endParaRPr lang="es-ES_tradnl" altLang="es-MX"/>
            </a:p>
          </p:txBody>
        </p:sp>
        <p:sp>
          <p:nvSpPr>
            <p:cNvPr id="3170" name="Rectangle 292"/>
            <p:cNvSpPr>
              <a:spLocks noChangeArrowheads="1"/>
            </p:cNvSpPr>
            <p:nvPr/>
          </p:nvSpPr>
          <p:spPr bwMode="auto">
            <a:xfrm>
              <a:off x="-12" y="1116"/>
              <a:ext cx="17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7620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s-ES_tradnl" altLang="es-MX" sz="900" b="1"/>
                <a:t>II.</a:t>
              </a:r>
              <a:endParaRPr lang="es-ES" altLang="es-MX" sz="900" b="1"/>
            </a:p>
          </p:txBody>
        </p:sp>
      </p:grpSp>
      <p:sp>
        <p:nvSpPr>
          <p:cNvPr id="3165" name="Rectangle 295"/>
          <p:cNvSpPr>
            <a:spLocks noChangeArrowheads="1"/>
          </p:cNvSpPr>
          <p:nvPr/>
        </p:nvSpPr>
        <p:spPr bwMode="auto">
          <a:xfrm>
            <a:off x="-19050" y="542925"/>
            <a:ext cx="247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I.</a:t>
            </a:r>
            <a:endParaRPr lang="es-ES" altLang="es-MX" sz="900" b="1"/>
          </a:p>
        </p:txBody>
      </p:sp>
      <p:sp>
        <p:nvSpPr>
          <p:cNvPr id="3166" name="Rectangle 297"/>
          <p:cNvSpPr>
            <a:spLocks noChangeArrowheads="1"/>
          </p:cNvSpPr>
          <p:nvPr/>
        </p:nvSpPr>
        <p:spPr bwMode="auto">
          <a:xfrm>
            <a:off x="0" y="1252538"/>
            <a:ext cx="50101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s-ES_tradnl" altLang="es-MX" sz="900"/>
              <a:t>  LA FAMILIA DECLARA PERTENECER  A UN PUEBLO INDÍGENA   SI |__|     NO |__|  </a:t>
            </a:r>
          </a:p>
        </p:txBody>
      </p:sp>
      <p:sp>
        <p:nvSpPr>
          <p:cNvPr id="3167" name="Line 298"/>
          <p:cNvSpPr>
            <a:spLocks noChangeShapeType="1"/>
          </p:cNvSpPr>
          <p:nvPr/>
        </p:nvSpPr>
        <p:spPr bwMode="auto">
          <a:xfrm flipH="1">
            <a:off x="6934200" y="542925"/>
            <a:ext cx="9525" cy="962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ChangeArrowheads="1"/>
          </p:cNvSpPr>
          <p:nvPr/>
        </p:nvSpPr>
        <p:spPr bwMode="auto">
          <a:xfrm>
            <a:off x="0" y="6691313"/>
            <a:ext cx="8001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MX" sz="800" b="1"/>
              <a:t>REVERSO</a:t>
            </a:r>
          </a:p>
        </p:txBody>
      </p:sp>
      <p:sp>
        <p:nvSpPr>
          <p:cNvPr id="4099" name="Text Box 91"/>
          <p:cNvSpPr txBox="1">
            <a:spLocks noChangeArrowheads="1"/>
          </p:cNvSpPr>
          <p:nvPr/>
        </p:nvSpPr>
        <p:spPr bwMode="auto">
          <a:xfrm>
            <a:off x="12700" y="915988"/>
            <a:ext cx="9509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700"/>
              <a:t>OBSERVACIONES</a:t>
            </a:r>
            <a:endParaRPr lang="es-ES_tradnl" altLang="es-MX"/>
          </a:p>
        </p:txBody>
      </p:sp>
      <p:sp>
        <p:nvSpPr>
          <p:cNvPr id="4100" name="Line 112"/>
          <p:cNvSpPr>
            <a:spLocks noChangeShapeType="1"/>
          </p:cNvSpPr>
          <p:nvPr/>
        </p:nvSpPr>
        <p:spPr bwMode="auto">
          <a:xfrm>
            <a:off x="0" y="1185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1" name="Line 113"/>
          <p:cNvSpPr>
            <a:spLocks noChangeShapeType="1"/>
          </p:cNvSpPr>
          <p:nvPr/>
        </p:nvSpPr>
        <p:spPr bwMode="auto">
          <a:xfrm>
            <a:off x="0" y="1338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2" name="Line 114"/>
          <p:cNvSpPr>
            <a:spLocks noChangeShapeType="1"/>
          </p:cNvSpPr>
          <p:nvPr/>
        </p:nvSpPr>
        <p:spPr bwMode="auto">
          <a:xfrm>
            <a:off x="0" y="1490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3" name="Line 115"/>
          <p:cNvSpPr>
            <a:spLocks noChangeShapeType="1"/>
          </p:cNvSpPr>
          <p:nvPr/>
        </p:nvSpPr>
        <p:spPr bwMode="auto">
          <a:xfrm>
            <a:off x="0" y="1643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4" name="Line 116"/>
          <p:cNvSpPr>
            <a:spLocks noChangeShapeType="1"/>
          </p:cNvSpPr>
          <p:nvPr/>
        </p:nvSpPr>
        <p:spPr bwMode="auto">
          <a:xfrm>
            <a:off x="0" y="1795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5" name="Line 117"/>
          <p:cNvSpPr>
            <a:spLocks noChangeShapeType="1"/>
          </p:cNvSpPr>
          <p:nvPr/>
        </p:nvSpPr>
        <p:spPr bwMode="auto">
          <a:xfrm>
            <a:off x="0" y="1947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6" name="Line 118"/>
          <p:cNvSpPr>
            <a:spLocks noChangeShapeType="1"/>
          </p:cNvSpPr>
          <p:nvPr/>
        </p:nvSpPr>
        <p:spPr bwMode="auto">
          <a:xfrm>
            <a:off x="0" y="2100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7" name="Line 119"/>
          <p:cNvSpPr>
            <a:spLocks noChangeShapeType="1"/>
          </p:cNvSpPr>
          <p:nvPr/>
        </p:nvSpPr>
        <p:spPr bwMode="auto">
          <a:xfrm>
            <a:off x="0" y="2252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8" name="Line 120"/>
          <p:cNvSpPr>
            <a:spLocks noChangeShapeType="1"/>
          </p:cNvSpPr>
          <p:nvPr/>
        </p:nvSpPr>
        <p:spPr bwMode="auto">
          <a:xfrm>
            <a:off x="0" y="2405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09" name="Line 121"/>
          <p:cNvSpPr>
            <a:spLocks noChangeShapeType="1"/>
          </p:cNvSpPr>
          <p:nvPr/>
        </p:nvSpPr>
        <p:spPr bwMode="auto">
          <a:xfrm>
            <a:off x="0" y="2557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0" name="Line 122"/>
          <p:cNvSpPr>
            <a:spLocks noChangeShapeType="1"/>
          </p:cNvSpPr>
          <p:nvPr/>
        </p:nvSpPr>
        <p:spPr bwMode="auto">
          <a:xfrm>
            <a:off x="0" y="27098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1" name="Line 123"/>
          <p:cNvSpPr>
            <a:spLocks noChangeShapeType="1"/>
          </p:cNvSpPr>
          <p:nvPr/>
        </p:nvSpPr>
        <p:spPr bwMode="auto">
          <a:xfrm>
            <a:off x="0" y="28622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2" name="Line 124"/>
          <p:cNvSpPr>
            <a:spLocks noChangeShapeType="1"/>
          </p:cNvSpPr>
          <p:nvPr/>
        </p:nvSpPr>
        <p:spPr bwMode="auto">
          <a:xfrm>
            <a:off x="0" y="30146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3" name="Line 125"/>
          <p:cNvSpPr>
            <a:spLocks noChangeShapeType="1"/>
          </p:cNvSpPr>
          <p:nvPr/>
        </p:nvSpPr>
        <p:spPr bwMode="auto">
          <a:xfrm>
            <a:off x="0" y="31670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4" name="Line 126"/>
          <p:cNvSpPr>
            <a:spLocks noChangeShapeType="1"/>
          </p:cNvSpPr>
          <p:nvPr/>
        </p:nvSpPr>
        <p:spPr bwMode="auto">
          <a:xfrm>
            <a:off x="0" y="3319463"/>
            <a:ext cx="9144000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5" name="Line 127"/>
          <p:cNvSpPr>
            <a:spLocks noChangeShapeType="1"/>
          </p:cNvSpPr>
          <p:nvPr/>
        </p:nvSpPr>
        <p:spPr bwMode="auto">
          <a:xfrm>
            <a:off x="962025" y="1033463"/>
            <a:ext cx="8181975" cy="0"/>
          </a:xfrm>
          <a:prstGeom prst="line">
            <a:avLst/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4116" name="Rectangle 128"/>
          <p:cNvSpPr>
            <a:spLocks noChangeArrowheads="1"/>
          </p:cNvSpPr>
          <p:nvPr/>
        </p:nvSpPr>
        <p:spPr bwMode="auto">
          <a:xfrm>
            <a:off x="0" y="3409950"/>
            <a:ext cx="2962275" cy="2876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7" name="Rectangle 129"/>
          <p:cNvSpPr>
            <a:spLocks noChangeArrowheads="1"/>
          </p:cNvSpPr>
          <p:nvPr/>
        </p:nvSpPr>
        <p:spPr bwMode="auto">
          <a:xfrm>
            <a:off x="5514975" y="3429000"/>
            <a:ext cx="3629025" cy="30289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8" name="Rectangle 130"/>
          <p:cNvSpPr>
            <a:spLocks noChangeArrowheads="1"/>
          </p:cNvSpPr>
          <p:nvPr/>
        </p:nvSpPr>
        <p:spPr bwMode="auto">
          <a:xfrm>
            <a:off x="3086100" y="4267200"/>
            <a:ext cx="2295525" cy="1276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MX" altLang="es-MX"/>
          </a:p>
        </p:txBody>
      </p:sp>
      <p:sp>
        <p:nvSpPr>
          <p:cNvPr id="4119" name="Text Box 132"/>
          <p:cNvSpPr txBox="1">
            <a:spLocks noChangeArrowheads="1"/>
          </p:cNvSpPr>
          <p:nvPr/>
        </p:nvSpPr>
        <p:spPr bwMode="auto">
          <a:xfrm>
            <a:off x="184150" y="3544888"/>
            <a:ext cx="2579688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         CLAVES DE MEDICAMENTOS:</a:t>
            </a:r>
          </a:p>
          <a:p>
            <a:endParaRPr lang="es-ES_tradnl" altLang="es-MX" sz="900" b="1"/>
          </a:p>
          <a:p>
            <a:pPr>
              <a:spcBef>
                <a:spcPct val="15000"/>
              </a:spcBef>
            </a:pPr>
            <a:r>
              <a:rPr lang="es-ES_tradnl" altLang="es-MX" sz="700"/>
              <a:t>1.- 	ÁCIDO ACETILSALICILICO,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2,-	ACETAMINOFÉN,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3.- 	ACETAMINOFÉN,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4.- 	ALUMINIO Y MAGNESIO, SUSPENSIÓN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5.- 	PASTA DE LASSAR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6.- 	BENZOATO DE BENCILO, EMULSIÓN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7.- 	ALBENDAZOL,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8.- 	ALBENDAZOL,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9.- 	FUMARATO FERROSO,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10.- 	DEXTROMETORFAN, JARABE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11.- 	CLORANFENICOL OFTÁLMICO,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12.- 	CLORFENIRAMINA, TABLETAS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13.- 	CLORFENIRAMINA, JARABE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14.- 	ELECTROLITOS ORALES POLVO, SOBRES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15.- 	VITAMINA A, SOLUCIÓN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16.- 	LINDANO, SHAMPOO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17.- 	MICONAZOL, CREMA</a:t>
            </a:r>
          </a:p>
          <a:p>
            <a:pPr>
              <a:spcBef>
                <a:spcPct val="15000"/>
              </a:spcBef>
            </a:pPr>
            <a:r>
              <a:rPr lang="es-ES_tradnl" altLang="es-MX" sz="700"/>
              <a:t>18.- 	YODOCLOROHIDROXIQUINOLEINA, CREMA</a:t>
            </a:r>
            <a:endParaRPr lang="es-ES_tradnl" altLang="es-MX"/>
          </a:p>
        </p:txBody>
      </p:sp>
      <p:sp>
        <p:nvSpPr>
          <p:cNvPr id="4120" name="Text Box 133"/>
          <p:cNvSpPr txBox="1">
            <a:spLocks noChangeArrowheads="1"/>
          </p:cNvSpPr>
          <p:nvPr/>
        </p:nvSpPr>
        <p:spPr bwMode="auto">
          <a:xfrm>
            <a:off x="5575300" y="3506788"/>
            <a:ext cx="35687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90500" indent="-1905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ES_tradnl" altLang="es-MX" sz="900" b="1"/>
              <a:t>SIGNOS Y SÍNTOMAS EN UN EMBARAZO DE ALTO RIESGO:</a:t>
            </a:r>
          </a:p>
          <a:p>
            <a:endParaRPr lang="es-ES_tradnl" altLang="es-MX" sz="400" b="1"/>
          </a:p>
          <a:p>
            <a:pPr>
              <a:spcBef>
                <a:spcPct val="20000"/>
              </a:spcBef>
            </a:pPr>
            <a:r>
              <a:rPr lang="es-ES_tradnl" altLang="es-MX" sz="700"/>
              <a:t>1.- 	SANGRADO TRANSVAGINAL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2.- 	HINCHAZÓN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3.- 	PRESIÓN ARTERIAL ALTA (140/90 Ó MÁS)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4.- 	AUSENCIA DE MOVIMIENTOS FETALES DESPUÉS DEL 6° MES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5.- 	CRECIMIENTO UTERINO ANORMAL, AUMENTADO O DISMINUIDO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6.- 	SITUACIÓN ANORMAL DEL PRODUCTO DESPUÉS DEL 8° MES (TRANSVERSO O DE NALGAS)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7.- 	PÉRDIDA DE CONOCIMIENTO O ATAQUES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8.- 	SALIDA DE AGUA ANTES DEL TRABAJO DE PARTO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        O DEL 9° MES</a:t>
            </a:r>
          </a:p>
          <a:p>
            <a:pPr>
              <a:spcBef>
                <a:spcPct val="15000"/>
              </a:spcBef>
            </a:pPr>
            <a:endParaRPr lang="es-ES_tradnl" altLang="es-MX" sz="700"/>
          </a:p>
          <a:p>
            <a:pPr>
              <a:spcBef>
                <a:spcPct val="15000"/>
              </a:spcBef>
            </a:pPr>
            <a:endParaRPr lang="es-ES_tradnl" altLang="es-MX" sz="700"/>
          </a:p>
          <a:p>
            <a:pPr>
              <a:spcBef>
                <a:spcPct val="15000"/>
              </a:spcBef>
            </a:pPr>
            <a:r>
              <a:rPr lang="es-ES_tradnl" altLang="es-MX" sz="900" b="1"/>
              <a:t>    CLAVES DE COMPLICACIONES DURANTE EL PARTO:</a:t>
            </a:r>
          </a:p>
          <a:p>
            <a:pPr>
              <a:spcBef>
                <a:spcPct val="15000"/>
              </a:spcBef>
            </a:pPr>
            <a:endParaRPr lang="es-ES_tradnl" altLang="es-MX" sz="400"/>
          </a:p>
          <a:p>
            <a:pPr>
              <a:spcBef>
                <a:spcPct val="20000"/>
              </a:spcBef>
            </a:pPr>
            <a:r>
              <a:rPr lang="es-ES_tradnl" altLang="es-MX" sz="700"/>
              <a:t>1.-	TRABAJO DE PARTO PROLONGADO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2.- 	SANGRADO ABUNDANTE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3.- 	HIPERTENSIÓN (TENSIÓN ARTERIAL MAYOR DE 130/90)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4.- 	CEFALEA INTENSA (FUERTE DOLOR DE CABEZA)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5.- 	SUFRIMIENTO FETAL (LATIDO CARDÍACO FETAL MENOR DE 120, O MAYOR DE 160 POR MINUTO)</a:t>
            </a:r>
          </a:p>
          <a:p>
            <a:pPr>
              <a:spcBef>
                <a:spcPct val="20000"/>
              </a:spcBef>
            </a:pPr>
            <a:r>
              <a:rPr lang="es-ES_tradnl" altLang="es-MX" sz="700"/>
              <a:t>6.- 	OTROS</a:t>
            </a:r>
            <a:endParaRPr lang="es-ES_tradnl" altLang="es-MX"/>
          </a:p>
        </p:txBody>
      </p:sp>
      <p:sp>
        <p:nvSpPr>
          <p:cNvPr id="4121" name="Text Box 134"/>
          <p:cNvSpPr txBox="1">
            <a:spLocks noChangeArrowheads="1"/>
          </p:cNvSpPr>
          <p:nvPr/>
        </p:nvSpPr>
        <p:spPr bwMode="auto">
          <a:xfrm>
            <a:off x="3152775" y="4295775"/>
            <a:ext cx="211455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900" b="1"/>
              <a:t>CLAVES DEL O LA AGENTE QUE PROPORCIONA LA ATENCIÓN</a:t>
            </a:r>
          </a:p>
          <a:p>
            <a:pPr algn="ctr"/>
            <a:endParaRPr lang="es-ES_tradnl" altLang="es-MX" sz="900" b="1"/>
          </a:p>
          <a:p>
            <a:endParaRPr lang="es-ES_tradnl" altLang="es-MX" sz="400" b="1"/>
          </a:p>
          <a:p>
            <a:pPr>
              <a:spcBef>
                <a:spcPct val="20000"/>
              </a:spcBef>
            </a:pPr>
            <a:r>
              <a:rPr lang="es-ES_tradnl" altLang="es-MX" sz="700"/>
              <a:t>1.- AUXILIAR DE SALUD</a:t>
            </a:r>
          </a:p>
          <a:p>
            <a:pPr>
              <a:spcBef>
                <a:spcPct val="20000"/>
              </a:spcBef>
            </a:pPr>
            <a:endParaRPr lang="es-ES_tradnl" altLang="es-MX" sz="700"/>
          </a:p>
          <a:p>
            <a:pPr>
              <a:spcBef>
                <a:spcPct val="20000"/>
              </a:spcBef>
            </a:pPr>
            <a:r>
              <a:rPr lang="es-ES_tradnl" altLang="es-MX" sz="700"/>
              <a:t>2.- SUPERVISOR(A) DE AUXILIARES</a:t>
            </a:r>
          </a:p>
          <a:p>
            <a:pPr>
              <a:spcBef>
                <a:spcPct val="20000"/>
              </a:spcBef>
            </a:pPr>
            <a:endParaRPr lang="es-ES_tradnl" altLang="es-MX" sz="700"/>
          </a:p>
          <a:p>
            <a:pPr>
              <a:spcBef>
                <a:spcPct val="20000"/>
              </a:spcBef>
            </a:pPr>
            <a:r>
              <a:rPr lang="es-ES_tradnl" altLang="es-MX" sz="700"/>
              <a:t>3.- MÉDICO(A) DE LA SSA</a:t>
            </a:r>
            <a:endParaRPr lang="es-ES" alt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4948</TotalTime>
  <Words>245</Words>
  <Application>Microsoft Office PowerPoint</Application>
  <PresentationFormat>Carta (216 x 279 mm)</PresentationFormat>
  <Paragraphs>119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Conformación e Integración de Bases de Datos</dc:creator>
  <cp:lastModifiedBy>Alicia Mercado Sandoval</cp:lastModifiedBy>
  <cp:revision>145</cp:revision>
  <cp:lastPrinted>2015-10-16T22:46:01Z</cp:lastPrinted>
  <dcterms:created xsi:type="dcterms:W3CDTF">1999-03-16T19:31:02Z</dcterms:created>
  <dcterms:modified xsi:type="dcterms:W3CDTF">2015-11-14T00:33:47Z</dcterms:modified>
</cp:coreProperties>
</file>